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2" r:id="rId5"/>
    <p:sldMasterId id="2147483673"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CC9915F-0510-4F8C-BB4A-76DA56C505CB}">
  <a:tblStyle styleId="{ACC9915F-0510-4F8C-BB4A-76DA56C505CB}"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42FAFA6-FC4E-4CE1-892F-05EB8CFF5AE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5002dd1663_0_12: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35002dd1663_0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55b14be2c3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g355b14be2c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5b0ae879c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5b0ae879c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9" name="Shape 69"/>
        <p:cNvGrpSpPr/>
        <p:nvPr/>
      </p:nvGrpSpPr>
      <p:grpSpPr>
        <a:xfrm>
          <a:off x="0" y="0"/>
          <a:ext cx="0" cy="0"/>
          <a:chOff x="0" y="0"/>
          <a:chExt cx="0" cy="0"/>
        </a:xfrm>
      </p:grpSpPr>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3" name="Shape 73"/>
        <p:cNvGrpSpPr/>
        <p:nvPr/>
      </p:nvGrpSpPr>
      <p:grpSpPr>
        <a:xfrm>
          <a:off x="0" y="0"/>
          <a:ext cx="0" cy="0"/>
          <a:chOff x="0" y="0"/>
          <a:chExt cx="0" cy="0"/>
        </a:xfrm>
      </p:grpSpPr>
      <p:sp>
        <p:nvSpPr>
          <p:cNvPr id="74" name="Google Shape;74;p17"/>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9" name="Shape 79"/>
        <p:cNvGrpSpPr/>
        <p:nvPr/>
      </p:nvGrpSpPr>
      <p:grpSpPr>
        <a:xfrm>
          <a:off x="0" y="0"/>
          <a:ext cx="0" cy="0"/>
          <a:chOff x="0" y="0"/>
          <a:chExt cx="0" cy="0"/>
        </a:xfrm>
      </p:grpSpPr>
      <p:sp>
        <p:nvSpPr>
          <p:cNvPr id="80" name="Google Shape;80;p18"/>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5" name="Shape 85"/>
        <p:cNvGrpSpPr/>
        <p:nvPr/>
      </p:nvGrpSpPr>
      <p:grpSpPr>
        <a:xfrm>
          <a:off x="0" y="0"/>
          <a:ext cx="0" cy="0"/>
          <a:chOff x="0" y="0"/>
          <a:chExt cx="0" cy="0"/>
        </a:xfrm>
      </p:grpSpPr>
      <p:sp>
        <p:nvSpPr>
          <p:cNvPr id="86" name="Google Shape;86;p19"/>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8" name="Google Shape;88;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1" name="Shape 91"/>
        <p:cNvGrpSpPr/>
        <p:nvPr/>
      </p:nvGrpSpPr>
      <p:grpSpPr>
        <a:xfrm>
          <a:off x="0" y="0"/>
          <a:ext cx="0" cy="0"/>
          <a:chOff x="0" y="0"/>
          <a:chExt cx="0" cy="0"/>
        </a:xfrm>
      </p:grpSpPr>
      <p:sp>
        <p:nvSpPr>
          <p:cNvPr id="92" name="Google Shape;92;p20"/>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3" name="Google Shape;93;p20"/>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Google Shape;94;p20"/>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5" name="Google Shape;95;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7" name="Google Shape;97;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8" name="Shape 98"/>
        <p:cNvGrpSpPr/>
        <p:nvPr/>
      </p:nvGrpSpPr>
      <p:grpSpPr>
        <a:xfrm>
          <a:off x="0" y="0"/>
          <a:ext cx="0" cy="0"/>
          <a:chOff x="0" y="0"/>
          <a:chExt cx="0" cy="0"/>
        </a:xfrm>
      </p:grpSpPr>
      <p:sp>
        <p:nvSpPr>
          <p:cNvPr id="99" name="Google Shape;99;p21"/>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0" name="Google Shape;100;p21"/>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1" name="Google Shape;101;p21"/>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2" name="Google Shape;102;p21"/>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3" name="Google Shape;103;p21"/>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6" name="Google Shape;106;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7" name="Shape 107"/>
        <p:cNvGrpSpPr/>
        <p:nvPr/>
      </p:nvGrpSpPr>
      <p:grpSpPr>
        <a:xfrm>
          <a:off x="0" y="0"/>
          <a:ext cx="0" cy="0"/>
          <a:chOff x="0" y="0"/>
          <a:chExt cx="0" cy="0"/>
        </a:xfrm>
      </p:grpSpPr>
      <p:sp>
        <p:nvSpPr>
          <p:cNvPr id="108" name="Google Shape;108;p22"/>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9" name="Google Shape;109;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0" name="Google Shape;110;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2" name="Shape 112"/>
        <p:cNvGrpSpPr/>
        <p:nvPr/>
      </p:nvGrpSpPr>
      <p:grpSpPr>
        <a:xfrm>
          <a:off x="0" y="0"/>
          <a:ext cx="0" cy="0"/>
          <a:chOff x="0" y="0"/>
          <a:chExt cx="0" cy="0"/>
        </a:xfrm>
      </p:grpSpPr>
      <p:sp>
        <p:nvSpPr>
          <p:cNvPr id="113" name="Google Shape;113;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4" name="Google Shape;114;p2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15" name="Google Shape;115;p2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6" name="Google Shape;116;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Google Shape;117;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9" name="Shape 119"/>
        <p:cNvGrpSpPr/>
        <p:nvPr/>
      </p:nvGrpSpPr>
      <p:grpSpPr>
        <a:xfrm>
          <a:off x="0" y="0"/>
          <a:ext cx="0" cy="0"/>
          <a:chOff x="0" y="0"/>
          <a:chExt cx="0" cy="0"/>
        </a:xfrm>
      </p:grpSpPr>
      <p:sp>
        <p:nvSpPr>
          <p:cNvPr id="120" name="Google Shape;120;p2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1" name="Google Shape;121;p24"/>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2" name="Google Shape;122;p24"/>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2" name="Shape 132"/>
        <p:cNvGrpSpPr/>
        <p:nvPr/>
      </p:nvGrpSpPr>
      <p:grpSpPr>
        <a:xfrm>
          <a:off x="0" y="0"/>
          <a:ext cx="0" cy="0"/>
          <a:chOff x="0" y="0"/>
          <a:chExt cx="0" cy="0"/>
        </a:xfrm>
      </p:grpSpPr>
      <p:sp>
        <p:nvSpPr>
          <p:cNvPr id="133" name="Google Shape;133;p26"/>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4" name="Google Shape;134;p26"/>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5" name="Google Shape;135;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Google Shape;136;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Google Shape;137;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3.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0" Type="http://schemas.openxmlformats.org/officeDocument/2006/relationships/slideLayout" Target="../slideLayouts/slideLayout23.xml"/><Relationship Id="rId12" Type="http://schemas.openxmlformats.org/officeDocument/2006/relationships/theme" Target="../theme/theme1.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9" Type="http://schemas.openxmlformats.org/officeDocument/2006/relationships/slideLayout" Target="../slideLayouts/slideLayout22.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7"/>
          <p:cNvGraphicFramePr/>
          <p:nvPr/>
        </p:nvGraphicFramePr>
        <p:xfrm>
          <a:off x="0" y="0"/>
          <a:ext cx="3000000" cy="3000000"/>
        </p:xfrm>
        <a:graphic>
          <a:graphicData uri="http://schemas.openxmlformats.org/drawingml/2006/table">
            <a:tbl>
              <a:tblPr bandRow="1" firstRow="1">
                <a:noFill/>
                <a:tableStyleId>{ACC9915F-0510-4F8C-BB4A-76DA56C505CB}</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600">
                          <a:latin typeface="Inter"/>
                          <a:ea typeface="Inter"/>
                          <a:cs typeface="Inter"/>
                          <a:sym typeface="Inter"/>
                        </a:rPr>
                        <a:t>Quote</a:t>
                      </a:r>
                      <a:endParaRPr b="1" sz="16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3" name="Google Shape;143;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4" name="Google Shape;144;p2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graphicFrame>
        <p:nvGraphicFramePr>
          <p:cNvPr id="149" name="Google Shape;149;p28"/>
          <p:cNvGraphicFramePr/>
          <p:nvPr/>
        </p:nvGraphicFramePr>
        <p:xfrm>
          <a:off x="0" y="0"/>
          <a:ext cx="3000000" cy="3000000"/>
        </p:xfrm>
        <a:graphic>
          <a:graphicData uri="http://schemas.openxmlformats.org/drawingml/2006/table">
            <a:tbl>
              <a:tblPr bandRow="1" firstRow="1">
                <a:noFill/>
                <a:tableStyleId>{ACC9915F-0510-4F8C-BB4A-76DA56C505CB}</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an act or moment of becoming suddenly aware of something</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600">
                          <a:latin typeface="Inter"/>
                          <a:ea typeface="Inter"/>
                          <a:cs typeface="Inter"/>
                          <a:sym typeface="Inter"/>
                        </a:rPr>
                        <a:t>Quote</a:t>
                      </a:r>
                      <a:endParaRPr b="1" sz="16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“At a sacramental meeting of the Gasper River congregation, many felt themselves gloriously awakened… Soon this awakening spread… and throughout the entire region the inhabitants to an unusual degree turned their thoughts to religion.” </a:t>
                      </a:r>
                      <a:endParaRPr sz="1500">
                        <a:latin typeface="Inter"/>
                        <a:ea typeface="Inter"/>
                        <a:cs typeface="Inter"/>
                        <a:sym typeface="Inter"/>
                      </a:endParaRPr>
                    </a:p>
                    <a:p>
                      <a:pPr indent="-323850" lvl="0" marL="457200" rtl="0" algn="r">
                        <a:spcBef>
                          <a:spcPts val="0"/>
                        </a:spcBef>
                        <a:spcAft>
                          <a:spcPts val="0"/>
                        </a:spcAft>
                        <a:buSzPts val="1500"/>
                        <a:buFont typeface="Inter"/>
                        <a:buChar char="-"/>
                      </a:pPr>
                      <a:r>
                        <a:rPr lang="en" sz="1500">
                          <a:latin typeface="Inter"/>
                          <a:ea typeface="Inter"/>
                          <a:cs typeface="Inter"/>
                          <a:sym typeface="Inter"/>
                        </a:rPr>
                        <a:t>John B. Boles, </a:t>
                      </a:r>
                      <a:r>
                        <a:rPr i="1" lang="en" sz="1500">
                          <a:latin typeface="Inter"/>
                          <a:ea typeface="Inter"/>
                          <a:cs typeface="Inter"/>
                          <a:sym typeface="Inter"/>
                        </a:rPr>
                        <a:t>The Great Revival: Beginnings of the Bible Belt</a:t>
                      </a:r>
                      <a:r>
                        <a:rPr lang="en" sz="1500">
                          <a:latin typeface="Inter"/>
                          <a:ea typeface="Inter"/>
                          <a:cs typeface="Inter"/>
                          <a:sym typeface="Inter"/>
                        </a:rPr>
                        <a:t>, 1996.</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50" name="Google Shape;150;p28"/>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Awakening</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1" name="Google Shape;151;p28"/>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9"/>
          <p:cNvSpPr txBox="1"/>
          <p:nvPr>
            <p:ph idx="2" type="body"/>
          </p:nvPr>
        </p:nvSpPr>
        <p:spPr>
          <a:xfrm>
            <a:off x="3541400" y="29200"/>
            <a:ext cx="2239800" cy="497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b="1" lang="en" sz="1800">
                <a:latin typeface="Inter"/>
                <a:ea typeface="Inter"/>
                <a:cs typeface="Inter"/>
                <a:sym typeface="Inter"/>
              </a:rPr>
              <a:t>Anticipatory Guide</a:t>
            </a:r>
            <a:endParaRPr b="1"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p:txBody>
      </p:sp>
      <p:sp>
        <p:nvSpPr>
          <p:cNvPr id="157" name="Google Shape;157;p29"/>
          <p:cNvSpPr txBox="1"/>
          <p:nvPr/>
        </p:nvSpPr>
        <p:spPr>
          <a:xfrm>
            <a:off x="193575" y="360350"/>
            <a:ext cx="8760600" cy="515700"/>
          </a:xfrm>
          <a:prstGeom prst="rect">
            <a:avLst/>
          </a:prstGeom>
          <a:noFill/>
          <a:ln>
            <a:noFill/>
          </a:ln>
        </p:spPr>
        <p:txBody>
          <a:bodyPr anchorCtr="0" anchor="ctr" bIns="91425" lIns="91425" spcFirstLastPara="1" rIns="91425" wrap="square" tIns="91425">
            <a:noAutofit/>
          </a:bodyPr>
          <a:lstStyle/>
          <a:p>
            <a:pPr indent="0" lvl="0" marL="0" rtl="0" algn="ctr">
              <a:lnSpc>
                <a:spcPct val="110000"/>
              </a:lnSpc>
              <a:spcBef>
                <a:spcPts val="1200"/>
              </a:spcBef>
              <a:spcAft>
                <a:spcPts val="1200"/>
              </a:spcAft>
              <a:buNone/>
            </a:pPr>
            <a:r>
              <a:rPr lang="en" sz="1100">
                <a:solidFill>
                  <a:schemeClr val="dk1"/>
                </a:solidFill>
                <a:latin typeface="Inter"/>
                <a:ea typeface="Inter"/>
                <a:cs typeface="Inter"/>
                <a:sym typeface="Inter"/>
              </a:rPr>
              <a:t>In the “Before Lesson” column, write an “A” if you agree or a “D” if you disagree with the statement in the row. Then, using the “After Lesson” Column, reevaluate the statement and write an “A” or a “D” with an explanation to reflect your informed opinion.</a:t>
            </a:r>
            <a:endParaRPr sz="1000">
              <a:solidFill>
                <a:schemeClr val="dk1"/>
              </a:solidFill>
              <a:latin typeface="Inter"/>
              <a:ea typeface="Inter"/>
              <a:cs typeface="Inter"/>
              <a:sym typeface="Inter"/>
            </a:endParaRPr>
          </a:p>
        </p:txBody>
      </p:sp>
      <p:graphicFrame>
        <p:nvGraphicFramePr>
          <p:cNvPr id="158" name="Google Shape;158;p29"/>
          <p:cNvGraphicFramePr/>
          <p:nvPr/>
        </p:nvGraphicFramePr>
        <p:xfrm>
          <a:off x="570900" y="866225"/>
          <a:ext cx="3000000" cy="3000000"/>
        </p:xfrm>
        <a:graphic>
          <a:graphicData uri="http://schemas.openxmlformats.org/drawingml/2006/table">
            <a:tbl>
              <a:tblPr>
                <a:noFill/>
                <a:tableStyleId>{742FAFA6-FC4E-4CE1-892F-05EB8CFF5AE7}</a:tableStyleId>
              </a:tblPr>
              <a:tblGrid>
                <a:gridCol w="1144500"/>
                <a:gridCol w="3285975"/>
                <a:gridCol w="3799125"/>
              </a:tblGrid>
              <a:tr h="296325">
                <a:tc>
                  <a:txBody>
                    <a:bodyPr/>
                    <a:lstStyle/>
                    <a:p>
                      <a:pPr indent="0" lvl="0" marL="0" rtl="0" algn="ctr">
                        <a:spcBef>
                          <a:spcPts val="0"/>
                        </a:spcBef>
                        <a:spcAft>
                          <a:spcPts val="0"/>
                        </a:spcAft>
                        <a:buNone/>
                      </a:pPr>
                      <a:r>
                        <a:rPr b="1" lang="en" sz="1000">
                          <a:latin typeface="Inter"/>
                          <a:ea typeface="Inter"/>
                          <a:cs typeface="Inter"/>
                          <a:sym typeface="Inter"/>
                        </a:rPr>
                        <a:t>Before Lesson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Statement</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After Lesson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402975">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The Second Great Awakening encouraged people to rely on ministers for salvation.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26675">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There were so many revivals in New York that was called the “burned-over district.”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33350">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Camp meetings were used as a tool for spreading Christianity to new areas.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33350">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Only whites were allowed to attend camp meetings.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26675">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Camp meetings often lasted for several days and attracted thousands of people.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68900">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Church membership decreased in the antebellum period.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59" name="Google Shape;159;p29"/>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